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62" autoAdjust="0"/>
    <p:restoredTop sz="94660"/>
  </p:normalViewPr>
  <p:slideViewPr>
    <p:cSldViewPr>
      <p:cViewPr varScale="1">
        <p:scale>
          <a:sx n="69" d="100"/>
          <a:sy n="69" d="100"/>
        </p:scale>
        <p:origin x="-141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0661E2-256C-4436-B765-4E7F5940FCF9}" type="datetimeFigureOut">
              <a:rPr lang="pt-BR" smtClean="0"/>
              <a:t>15/05/2020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C15A3-179D-45CA-A6D0-DA2CEA12121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004079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0661E2-256C-4436-B765-4E7F5940FCF9}" type="datetimeFigureOut">
              <a:rPr lang="pt-BR" smtClean="0"/>
              <a:t>15/05/2020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C15A3-179D-45CA-A6D0-DA2CEA12121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393930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0661E2-256C-4436-B765-4E7F5940FCF9}" type="datetimeFigureOut">
              <a:rPr lang="pt-BR" smtClean="0"/>
              <a:t>15/05/2020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C15A3-179D-45CA-A6D0-DA2CEA12121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314590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0661E2-256C-4436-B765-4E7F5940FCF9}" type="datetimeFigureOut">
              <a:rPr lang="pt-BR" smtClean="0"/>
              <a:t>15/05/2020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C15A3-179D-45CA-A6D0-DA2CEA12121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800720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0661E2-256C-4436-B765-4E7F5940FCF9}" type="datetimeFigureOut">
              <a:rPr lang="pt-BR" smtClean="0"/>
              <a:t>15/05/2020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C15A3-179D-45CA-A6D0-DA2CEA12121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559498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0661E2-256C-4436-B765-4E7F5940FCF9}" type="datetimeFigureOut">
              <a:rPr lang="pt-BR" smtClean="0"/>
              <a:t>15/05/2020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C15A3-179D-45CA-A6D0-DA2CEA12121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63959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0661E2-256C-4436-B765-4E7F5940FCF9}" type="datetimeFigureOut">
              <a:rPr lang="pt-BR" smtClean="0"/>
              <a:t>15/05/2020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C15A3-179D-45CA-A6D0-DA2CEA12121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537984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0661E2-256C-4436-B765-4E7F5940FCF9}" type="datetimeFigureOut">
              <a:rPr lang="pt-BR" smtClean="0"/>
              <a:t>15/05/2020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C15A3-179D-45CA-A6D0-DA2CEA12121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593837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0661E2-256C-4436-B765-4E7F5940FCF9}" type="datetimeFigureOut">
              <a:rPr lang="pt-BR" smtClean="0"/>
              <a:t>15/05/2020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C15A3-179D-45CA-A6D0-DA2CEA12121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816557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0661E2-256C-4436-B765-4E7F5940FCF9}" type="datetimeFigureOut">
              <a:rPr lang="pt-BR" smtClean="0"/>
              <a:t>15/05/2020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C15A3-179D-45CA-A6D0-DA2CEA12121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829932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0661E2-256C-4436-B765-4E7F5940FCF9}" type="datetimeFigureOut">
              <a:rPr lang="pt-BR" smtClean="0"/>
              <a:t>15/05/2020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C15A3-179D-45CA-A6D0-DA2CEA12121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567003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0661E2-256C-4436-B765-4E7F5940FCF9}" type="datetimeFigureOut">
              <a:rPr lang="pt-BR" smtClean="0"/>
              <a:t>15/05/2020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4C15A3-179D-45CA-A6D0-DA2CEA12121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286246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3839"/>
          <a:stretch/>
        </p:blipFill>
        <p:spPr>
          <a:xfrm>
            <a:off x="0" y="0"/>
            <a:ext cx="9143999" cy="1108364"/>
          </a:xfrm>
          <a:prstGeom prst="rect">
            <a:avLst/>
          </a:prstGeom>
        </p:spPr>
      </p:pic>
      <p:pic>
        <p:nvPicPr>
          <p:cNvPr id="5" name="Imagem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7576"/>
          <a:stretch/>
        </p:blipFill>
        <p:spPr>
          <a:xfrm>
            <a:off x="0" y="6453336"/>
            <a:ext cx="9143999" cy="409789"/>
          </a:xfrm>
          <a:prstGeom prst="rect">
            <a:avLst/>
          </a:prstGeom>
        </p:spPr>
      </p:pic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0268058"/>
              </p:ext>
            </p:extLst>
          </p:nvPr>
        </p:nvGraphicFramePr>
        <p:xfrm>
          <a:off x="3" y="1108365"/>
          <a:ext cx="5220068" cy="53449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45724"/>
                <a:gridCol w="745724"/>
                <a:gridCol w="745724"/>
                <a:gridCol w="745724"/>
                <a:gridCol w="745724"/>
                <a:gridCol w="745724"/>
                <a:gridCol w="745724"/>
              </a:tblGrid>
              <a:tr h="747605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DOM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SEG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TER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QUA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QUI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SEX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SAB</a:t>
                      </a:r>
                      <a:endParaRPr lang="pt-BR" dirty="0"/>
                    </a:p>
                  </a:txBody>
                  <a:tcPr/>
                </a:tc>
              </a:tr>
              <a:tr h="919473"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endParaRPr lang="pt-BR" dirty="0"/>
                    </a:p>
                  </a:txBody>
                  <a:tcPr/>
                </a:tc>
              </a:tr>
              <a:tr h="919473"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endParaRPr lang="pt-BR" dirty="0"/>
                    </a:p>
                  </a:txBody>
                  <a:tcPr/>
                </a:tc>
              </a:tr>
              <a:tr h="919473"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endParaRPr lang="pt-BR" dirty="0"/>
                    </a:p>
                  </a:txBody>
                  <a:tcPr/>
                </a:tc>
              </a:tr>
              <a:tr h="919473"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endParaRPr lang="pt-BR" dirty="0"/>
                    </a:p>
                  </a:txBody>
                  <a:tcPr/>
                </a:tc>
              </a:tr>
              <a:tr h="919473"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CaixaDeTexto 6"/>
          <p:cNvSpPr txBox="1"/>
          <p:nvPr/>
        </p:nvSpPr>
        <p:spPr>
          <a:xfrm>
            <a:off x="2483768" y="272842"/>
            <a:ext cx="504055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9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itannic Bold" panose="020B0903060703020204" pitchFamily="34" charset="0"/>
              </a:rPr>
              <a:t>Calendário Solidário</a:t>
            </a:r>
            <a:endParaRPr lang="pt-BR" sz="39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itannic Bold" panose="020B0903060703020204" pitchFamily="34" charset="0"/>
            </a:endParaRPr>
          </a:p>
        </p:txBody>
      </p:sp>
      <p:sp>
        <p:nvSpPr>
          <p:cNvPr id="8" name="CaixaDeTexto 7"/>
          <p:cNvSpPr txBox="1"/>
          <p:nvPr/>
        </p:nvSpPr>
        <p:spPr>
          <a:xfrm>
            <a:off x="107503" y="6453336"/>
            <a:ext cx="8496945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5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itannic Bold" panose="020B0903060703020204" pitchFamily="34" charset="0"/>
              </a:rPr>
              <a:t>Projeto realizado pelos alunos da turma ___, do Colégio ____. / ____ (Ano do Calendário)</a:t>
            </a:r>
            <a:endParaRPr lang="pt-BR" sz="15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itannic Bold" panose="020B0903060703020204" pitchFamily="34" charset="0"/>
            </a:endParaRPr>
          </a:p>
        </p:txBody>
      </p:sp>
      <p:sp>
        <p:nvSpPr>
          <p:cNvPr id="9" name="CaixaDeTexto 8"/>
          <p:cNvSpPr txBox="1"/>
          <p:nvPr/>
        </p:nvSpPr>
        <p:spPr>
          <a:xfrm>
            <a:off x="5316574" y="1196752"/>
            <a:ext cx="371992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dirty="0" smtClean="0">
                <a:solidFill>
                  <a:schemeClr val="tx2"/>
                </a:solidFill>
                <a:latin typeface="Britannic Bold" panose="020B0903060703020204" pitchFamily="34" charset="0"/>
              </a:rPr>
              <a:t>JANEIRO</a:t>
            </a:r>
            <a:endParaRPr lang="pt-BR" sz="2800" dirty="0">
              <a:solidFill>
                <a:schemeClr val="tx2"/>
              </a:solidFill>
              <a:latin typeface="Britannic Bold" panose="020B0903060703020204" pitchFamily="34" charset="0"/>
            </a:endParaRPr>
          </a:p>
        </p:txBody>
      </p:sp>
      <p:pic>
        <p:nvPicPr>
          <p:cNvPr id="11" name="Imagem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84851" y="6502295"/>
            <a:ext cx="319198" cy="311869"/>
          </a:xfrm>
          <a:prstGeom prst="rect">
            <a:avLst/>
          </a:prstGeom>
        </p:spPr>
      </p:pic>
      <p:sp>
        <p:nvSpPr>
          <p:cNvPr id="12" name="CaixaDeTexto 11"/>
          <p:cNvSpPr txBox="1"/>
          <p:nvPr/>
        </p:nvSpPr>
        <p:spPr>
          <a:xfrm>
            <a:off x="5436096" y="3421449"/>
            <a:ext cx="350835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Espaço destinado à mensagem motivacional e ao desenho da dupla ou trio.</a:t>
            </a:r>
            <a:endParaRPr lang="pt-BR" sz="20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4" name="Retângulo 13"/>
          <p:cNvSpPr/>
          <p:nvPr/>
        </p:nvSpPr>
        <p:spPr>
          <a:xfrm>
            <a:off x="5316574" y="1844824"/>
            <a:ext cx="3719922" cy="453650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5" name="Retângulo 14"/>
          <p:cNvSpPr/>
          <p:nvPr/>
        </p:nvSpPr>
        <p:spPr>
          <a:xfrm>
            <a:off x="8028384" y="72008"/>
            <a:ext cx="1008112" cy="90872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6" name="CaixaDeTexto 15"/>
          <p:cNvSpPr txBox="1"/>
          <p:nvPr/>
        </p:nvSpPr>
        <p:spPr>
          <a:xfrm>
            <a:off x="8048422" y="188640"/>
            <a:ext cx="9160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Logo da Escola</a:t>
            </a:r>
            <a:endParaRPr lang="pt-BR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908883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3839"/>
          <a:stretch/>
        </p:blipFill>
        <p:spPr>
          <a:xfrm>
            <a:off x="0" y="0"/>
            <a:ext cx="9143999" cy="1108364"/>
          </a:xfrm>
          <a:prstGeom prst="rect">
            <a:avLst/>
          </a:prstGeom>
        </p:spPr>
      </p:pic>
      <p:pic>
        <p:nvPicPr>
          <p:cNvPr id="5" name="Imagem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7576"/>
          <a:stretch/>
        </p:blipFill>
        <p:spPr>
          <a:xfrm>
            <a:off x="0" y="6453336"/>
            <a:ext cx="9143999" cy="409789"/>
          </a:xfrm>
          <a:prstGeom prst="rect">
            <a:avLst/>
          </a:prstGeom>
        </p:spPr>
      </p:pic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57918035"/>
              </p:ext>
            </p:extLst>
          </p:nvPr>
        </p:nvGraphicFramePr>
        <p:xfrm>
          <a:off x="3" y="1108365"/>
          <a:ext cx="5220068" cy="53449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45724"/>
                <a:gridCol w="745724"/>
                <a:gridCol w="745724"/>
                <a:gridCol w="745724"/>
                <a:gridCol w="745724"/>
                <a:gridCol w="745724"/>
                <a:gridCol w="745724"/>
              </a:tblGrid>
              <a:tr h="747605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DOM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SEG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TER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QUA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QUI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SEX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SAB</a:t>
                      </a:r>
                      <a:endParaRPr lang="pt-BR" dirty="0"/>
                    </a:p>
                  </a:txBody>
                  <a:tcPr/>
                </a:tc>
              </a:tr>
              <a:tr h="919473"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endParaRPr lang="pt-BR" dirty="0"/>
                    </a:p>
                  </a:txBody>
                  <a:tcPr/>
                </a:tc>
              </a:tr>
              <a:tr h="919473"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endParaRPr lang="pt-BR" dirty="0"/>
                    </a:p>
                  </a:txBody>
                  <a:tcPr/>
                </a:tc>
              </a:tr>
              <a:tr h="919473"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endParaRPr lang="pt-BR" dirty="0"/>
                    </a:p>
                  </a:txBody>
                  <a:tcPr/>
                </a:tc>
              </a:tr>
              <a:tr h="919473"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endParaRPr lang="pt-BR" dirty="0"/>
                    </a:p>
                  </a:txBody>
                  <a:tcPr/>
                </a:tc>
              </a:tr>
              <a:tr h="919473"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CaixaDeTexto 6"/>
          <p:cNvSpPr txBox="1"/>
          <p:nvPr/>
        </p:nvSpPr>
        <p:spPr>
          <a:xfrm>
            <a:off x="2483768" y="272842"/>
            <a:ext cx="504055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9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itannic Bold" panose="020B0903060703020204" pitchFamily="34" charset="0"/>
              </a:rPr>
              <a:t>Calendário Solidário</a:t>
            </a:r>
            <a:endParaRPr lang="pt-BR" sz="39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itannic Bold" panose="020B0903060703020204" pitchFamily="34" charset="0"/>
            </a:endParaRPr>
          </a:p>
        </p:txBody>
      </p:sp>
      <p:sp>
        <p:nvSpPr>
          <p:cNvPr id="9" name="CaixaDeTexto 8"/>
          <p:cNvSpPr txBox="1"/>
          <p:nvPr/>
        </p:nvSpPr>
        <p:spPr>
          <a:xfrm>
            <a:off x="5316574" y="1196752"/>
            <a:ext cx="371992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dirty="0" smtClean="0">
                <a:solidFill>
                  <a:schemeClr val="tx2"/>
                </a:solidFill>
                <a:latin typeface="Britannic Bold" panose="020B0903060703020204" pitchFamily="34" charset="0"/>
              </a:rPr>
              <a:t>OUTUBRO</a:t>
            </a:r>
            <a:endParaRPr lang="pt-BR" sz="2800" dirty="0">
              <a:solidFill>
                <a:schemeClr val="tx2"/>
              </a:solidFill>
              <a:latin typeface="Britannic Bold" panose="020B0903060703020204" pitchFamily="34" charset="0"/>
            </a:endParaRPr>
          </a:p>
        </p:txBody>
      </p:sp>
      <p:pic>
        <p:nvPicPr>
          <p:cNvPr id="11" name="Imagem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84851" y="6502295"/>
            <a:ext cx="319198" cy="311869"/>
          </a:xfrm>
          <a:prstGeom prst="rect">
            <a:avLst/>
          </a:prstGeom>
        </p:spPr>
      </p:pic>
      <p:sp>
        <p:nvSpPr>
          <p:cNvPr id="12" name="CaixaDeTexto 11"/>
          <p:cNvSpPr txBox="1"/>
          <p:nvPr/>
        </p:nvSpPr>
        <p:spPr>
          <a:xfrm>
            <a:off x="5436096" y="3421449"/>
            <a:ext cx="350835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Espaço destinado à mensagem motivacional e ao desenho da dupla ou trio.</a:t>
            </a:r>
            <a:endParaRPr lang="pt-BR" sz="20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4" name="Retângulo 13"/>
          <p:cNvSpPr/>
          <p:nvPr/>
        </p:nvSpPr>
        <p:spPr>
          <a:xfrm>
            <a:off x="5316574" y="1844824"/>
            <a:ext cx="3719922" cy="453650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5" name="Retângulo 14"/>
          <p:cNvSpPr/>
          <p:nvPr/>
        </p:nvSpPr>
        <p:spPr>
          <a:xfrm>
            <a:off x="8028384" y="72008"/>
            <a:ext cx="1008112" cy="90872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6" name="CaixaDeTexto 15"/>
          <p:cNvSpPr txBox="1"/>
          <p:nvPr/>
        </p:nvSpPr>
        <p:spPr>
          <a:xfrm>
            <a:off x="8048422" y="188640"/>
            <a:ext cx="9160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Logo da Escola</a:t>
            </a:r>
            <a:endParaRPr lang="pt-BR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" name="CaixaDeTexto 12"/>
          <p:cNvSpPr txBox="1"/>
          <p:nvPr/>
        </p:nvSpPr>
        <p:spPr>
          <a:xfrm>
            <a:off x="107503" y="6453336"/>
            <a:ext cx="8496945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5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itannic Bold" panose="020B0903060703020204" pitchFamily="34" charset="0"/>
              </a:rPr>
              <a:t>Projeto realizado pelos alunos da turma ___, do Colégio ____. / ____ (Ano do Calendário)</a:t>
            </a:r>
            <a:endParaRPr lang="pt-BR" sz="15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itannic Bold" panose="020B09030607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1732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3839"/>
          <a:stretch/>
        </p:blipFill>
        <p:spPr>
          <a:xfrm>
            <a:off x="0" y="0"/>
            <a:ext cx="9143999" cy="1108364"/>
          </a:xfrm>
          <a:prstGeom prst="rect">
            <a:avLst/>
          </a:prstGeom>
        </p:spPr>
      </p:pic>
      <p:pic>
        <p:nvPicPr>
          <p:cNvPr id="5" name="Imagem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7576"/>
          <a:stretch/>
        </p:blipFill>
        <p:spPr>
          <a:xfrm>
            <a:off x="0" y="6453336"/>
            <a:ext cx="9143999" cy="409789"/>
          </a:xfrm>
          <a:prstGeom prst="rect">
            <a:avLst/>
          </a:prstGeom>
        </p:spPr>
      </p:pic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4551790"/>
              </p:ext>
            </p:extLst>
          </p:nvPr>
        </p:nvGraphicFramePr>
        <p:xfrm>
          <a:off x="3" y="1108365"/>
          <a:ext cx="5220068" cy="53449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45724"/>
                <a:gridCol w="745724"/>
                <a:gridCol w="745724"/>
                <a:gridCol w="745724"/>
                <a:gridCol w="745724"/>
                <a:gridCol w="745724"/>
                <a:gridCol w="745724"/>
              </a:tblGrid>
              <a:tr h="747605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DOM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SEG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TER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QUA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QUI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SEX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SAB</a:t>
                      </a:r>
                      <a:endParaRPr lang="pt-BR" dirty="0"/>
                    </a:p>
                  </a:txBody>
                  <a:tcPr/>
                </a:tc>
              </a:tr>
              <a:tr h="919473"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endParaRPr lang="pt-BR" dirty="0"/>
                    </a:p>
                  </a:txBody>
                  <a:tcPr/>
                </a:tc>
              </a:tr>
              <a:tr h="919473"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endParaRPr lang="pt-BR" dirty="0"/>
                    </a:p>
                  </a:txBody>
                  <a:tcPr/>
                </a:tc>
              </a:tr>
              <a:tr h="919473"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endParaRPr lang="pt-BR" dirty="0"/>
                    </a:p>
                  </a:txBody>
                  <a:tcPr/>
                </a:tc>
              </a:tr>
              <a:tr h="919473"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endParaRPr lang="pt-BR" dirty="0"/>
                    </a:p>
                  </a:txBody>
                  <a:tcPr/>
                </a:tc>
              </a:tr>
              <a:tr h="919473"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CaixaDeTexto 6"/>
          <p:cNvSpPr txBox="1"/>
          <p:nvPr/>
        </p:nvSpPr>
        <p:spPr>
          <a:xfrm>
            <a:off x="2483768" y="272842"/>
            <a:ext cx="504055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9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itannic Bold" panose="020B0903060703020204" pitchFamily="34" charset="0"/>
              </a:rPr>
              <a:t>Calendário Solidário</a:t>
            </a:r>
            <a:endParaRPr lang="pt-BR" sz="39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itannic Bold" panose="020B0903060703020204" pitchFamily="34" charset="0"/>
            </a:endParaRPr>
          </a:p>
        </p:txBody>
      </p:sp>
      <p:sp>
        <p:nvSpPr>
          <p:cNvPr id="9" name="CaixaDeTexto 8"/>
          <p:cNvSpPr txBox="1"/>
          <p:nvPr/>
        </p:nvSpPr>
        <p:spPr>
          <a:xfrm>
            <a:off x="5316574" y="1196752"/>
            <a:ext cx="371992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dirty="0" smtClean="0">
                <a:solidFill>
                  <a:schemeClr val="tx2"/>
                </a:solidFill>
                <a:latin typeface="Britannic Bold" panose="020B0903060703020204" pitchFamily="34" charset="0"/>
              </a:rPr>
              <a:t>NOVEMBRO</a:t>
            </a:r>
            <a:endParaRPr lang="pt-BR" sz="2800" dirty="0">
              <a:solidFill>
                <a:schemeClr val="tx2"/>
              </a:solidFill>
              <a:latin typeface="Britannic Bold" panose="020B0903060703020204" pitchFamily="34" charset="0"/>
            </a:endParaRPr>
          </a:p>
        </p:txBody>
      </p:sp>
      <p:pic>
        <p:nvPicPr>
          <p:cNvPr id="11" name="Imagem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84851" y="6502295"/>
            <a:ext cx="319198" cy="311869"/>
          </a:xfrm>
          <a:prstGeom prst="rect">
            <a:avLst/>
          </a:prstGeom>
        </p:spPr>
      </p:pic>
      <p:sp>
        <p:nvSpPr>
          <p:cNvPr id="12" name="CaixaDeTexto 11"/>
          <p:cNvSpPr txBox="1"/>
          <p:nvPr/>
        </p:nvSpPr>
        <p:spPr>
          <a:xfrm>
            <a:off x="5436096" y="3421449"/>
            <a:ext cx="350835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Espaço destinado à mensagem motivacional e ao desenho da dupla ou trio.</a:t>
            </a:r>
            <a:endParaRPr lang="pt-BR" sz="20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4" name="Retângulo 13"/>
          <p:cNvSpPr/>
          <p:nvPr/>
        </p:nvSpPr>
        <p:spPr>
          <a:xfrm>
            <a:off x="5316574" y="1844824"/>
            <a:ext cx="3719922" cy="453650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5" name="Retângulo 14"/>
          <p:cNvSpPr/>
          <p:nvPr/>
        </p:nvSpPr>
        <p:spPr>
          <a:xfrm>
            <a:off x="8028384" y="72008"/>
            <a:ext cx="1008112" cy="90872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6" name="CaixaDeTexto 15"/>
          <p:cNvSpPr txBox="1"/>
          <p:nvPr/>
        </p:nvSpPr>
        <p:spPr>
          <a:xfrm>
            <a:off x="8048422" y="188640"/>
            <a:ext cx="9160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Logo da Escola</a:t>
            </a:r>
            <a:endParaRPr lang="pt-BR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" name="CaixaDeTexto 12"/>
          <p:cNvSpPr txBox="1"/>
          <p:nvPr/>
        </p:nvSpPr>
        <p:spPr>
          <a:xfrm>
            <a:off x="107503" y="6453336"/>
            <a:ext cx="8496945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5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itannic Bold" panose="020B0903060703020204" pitchFamily="34" charset="0"/>
              </a:rPr>
              <a:t>Projeto realizado pelos alunos da turma ___, do Colégio ____. / ____ (Ano do Calendário)</a:t>
            </a:r>
            <a:endParaRPr lang="pt-BR" sz="15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itannic Bold" panose="020B09030607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2054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3839"/>
          <a:stretch/>
        </p:blipFill>
        <p:spPr>
          <a:xfrm>
            <a:off x="0" y="0"/>
            <a:ext cx="9143999" cy="1108364"/>
          </a:xfrm>
          <a:prstGeom prst="rect">
            <a:avLst/>
          </a:prstGeom>
        </p:spPr>
      </p:pic>
      <p:pic>
        <p:nvPicPr>
          <p:cNvPr id="5" name="Imagem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7576"/>
          <a:stretch/>
        </p:blipFill>
        <p:spPr>
          <a:xfrm>
            <a:off x="0" y="6453336"/>
            <a:ext cx="9143999" cy="409789"/>
          </a:xfrm>
          <a:prstGeom prst="rect">
            <a:avLst/>
          </a:prstGeom>
        </p:spPr>
      </p:pic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1266206"/>
              </p:ext>
            </p:extLst>
          </p:nvPr>
        </p:nvGraphicFramePr>
        <p:xfrm>
          <a:off x="3" y="1108365"/>
          <a:ext cx="5220068" cy="53449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45724"/>
                <a:gridCol w="745724"/>
                <a:gridCol w="745724"/>
                <a:gridCol w="745724"/>
                <a:gridCol w="745724"/>
                <a:gridCol w="745724"/>
                <a:gridCol w="745724"/>
              </a:tblGrid>
              <a:tr h="747605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DOM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SEG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TER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QUA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QUI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SEX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SAB</a:t>
                      </a:r>
                      <a:endParaRPr lang="pt-BR" dirty="0"/>
                    </a:p>
                  </a:txBody>
                  <a:tcPr/>
                </a:tc>
              </a:tr>
              <a:tr h="919473"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endParaRPr lang="pt-BR" dirty="0"/>
                    </a:p>
                  </a:txBody>
                  <a:tcPr/>
                </a:tc>
              </a:tr>
              <a:tr h="919473"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endParaRPr lang="pt-BR" dirty="0"/>
                    </a:p>
                  </a:txBody>
                  <a:tcPr/>
                </a:tc>
              </a:tr>
              <a:tr h="919473"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endParaRPr lang="pt-BR" dirty="0"/>
                    </a:p>
                  </a:txBody>
                  <a:tcPr/>
                </a:tc>
              </a:tr>
              <a:tr h="919473"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endParaRPr lang="pt-BR" dirty="0"/>
                    </a:p>
                  </a:txBody>
                  <a:tcPr/>
                </a:tc>
              </a:tr>
              <a:tr h="919473"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CaixaDeTexto 6"/>
          <p:cNvSpPr txBox="1"/>
          <p:nvPr/>
        </p:nvSpPr>
        <p:spPr>
          <a:xfrm>
            <a:off x="2483768" y="272842"/>
            <a:ext cx="504055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9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itannic Bold" panose="020B0903060703020204" pitchFamily="34" charset="0"/>
              </a:rPr>
              <a:t>Calendário Solidário</a:t>
            </a:r>
            <a:endParaRPr lang="pt-BR" sz="39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itannic Bold" panose="020B0903060703020204" pitchFamily="34" charset="0"/>
            </a:endParaRPr>
          </a:p>
        </p:txBody>
      </p:sp>
      <p:sp>
        <p:nvSpPr>
          <p:cNvPr id="9" name="CaixaDeTexto 8"/>
          <p:cNvSpPr txBox="1"/>
          <p:nvPr/>
        </p:nvSpPr>
        <p:spPr>
          <a:xfrm>
            <a:off x="5316574" y="1196752"/>
            <a:ext cx="371992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dirty="0" smtClean="0">
                <a:solidFill>
                  <a:schemeClr val="tx2"/>
                </a:solidFill>
                <a:latin typeface="Britannic Bold" panose="020B0903060703020204" pitchFamily="34" charset="0"/>
              </a:rPr>
              <a:t>DEZEMBRO</a:t>
            </a:r>
            <a:endParaRPr lang="pt-BR" sz="2800" dirty="0">
              <a:solidFill>
                <a:schemeClr val="tx2"/>
              </a:solidFill>
              <a:latin typeface="Britannic Bold" panose="020B0903060703020204" pitchFamily="34" charset="0"/>
            </a:endParaRPr>
          </a:p>
        </p:txBody>
      </p:sp>
      <p:pic>
        <p:nvPicPr>
          <p:cNvPr id="11" name="Imagem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84851" y="6502295"/>
            <a:ext cx="319198" cy="311869"/>
          </a:xfrm>
          <a:prstGeom prst="rect">
            <a:avLst/>
          </a:prstGeom>
        </p:spPr>
      </p:pic>
      <p:sp>
        <p:nvSpPr>
          <p:cNvPr id="12" name="CaixaDeTexto 11"/>
          <p:cNvSpPr txBox="1"/>
          <p:nvPr/>
        </p:nvSpPr>
        <p:spPr>
          <a:xfrm>
            <a:off x="5436096" y="3421449"/>
            <a:ext cx="350835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Espaço destinado à mensagem motivacional e ao desenho da dupla ou trio.</a:t>
            </a:r>
            <a:endParaRPr lang="pt-BR" sz="20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4" name="Retângulo 13"/>
          <p:cNvSpPr/>
          <p:nvPr/>
        </p:nvSpPr>
        <p:spPr>
          <a:xfrm>
            <a:off x="5316574" y="1844824"/>
            <a:ext cx="3719922" cy="453650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5" name="Retângulo 14"/>
          <p:cNvSpPr/>
          <p:nvPr/>
        </p:nvSpPr>
        <p:spPr>
          <a:xfrm>
            <a:off x="8028384" y="72008"/>
            <a:ext cx="1008112" cy="90872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6" name="CaixaDeTexto 15"/>
          <p:cNvSpPr txBox="1"/>
          <p:nvPr/>
        </p:nvSpPr>
        <p:spPr>
          <a:xfrm>
            <a:off x="8048422" y="188640"/>
            <a:ext cx="9160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Logo da Escola</a:t>
            </a:r>
            <a:endParaRPr lang="pt-BR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" name="CaixaDeTexto 12"/>
          <p:cNvSpPr txBox="1"/>
          <p:nvPr/>
        </p:nvSpPr>
        <p:spPr>
          <a:xfrm>
            <a:off x="107503" y="6453336"/>
            <a:ext cx="8496945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5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itannic Bold" panose="020B0903060703020204" pitchFamily="34" charset="0"/>
              </a:rPr>
              <a:t>Projeto realizado pelos alunos da turma ___, do Colégio ____. / ____ (Ano do Calendário)</a:t>
            </a:r>
            <a:endParaRPr lang="pt-BR" sz="15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itannic Bold" panose="020B09030607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5126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3839"/>
          <a:stretch/>
        </p:blipFill>
        <p:spPr>
          <a:xfrm>
            <a:off x="0" y="0"/>
            <a:ext cx="9143999" cy="1108364"/>
          </a:xfrm>
          <a:prstGeom prst="rect">
            <a:avLst/>
          </a:prstGeom>
        </p:spPr>
      </p:pic>
      <p:pic>
        <p:nvPicPr>
          <p:cNvPr id="5" name="Imagem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7576"/>
          <a:stretch/>
        </p:blipFill>
        <p:spPr>
          <a:xfrm>
            <a:off x="0" y="6453336"/>
            <a:ext cx="9143999" cy="409789"/>
          </a:xfrm>
          <a:prstGeom prst="rect">
            <a:avLst/>
          </a:prstGeom>
        </p:spPr>
      </p:pic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9217579"/>
              </p:ext>
            </p:extLst>
          </p:nvPr>
        </p:nvGraphicFramePr>
        <p:xfrm>
          <a:off x="3" y="1108365"/>
          <a:ext cx="5220068" cy="53449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45724"/>
                <a:gridCol w="745724"/>
                <a:gridCol w="745724"/>
                <a:gridCol w="745724"/>
                <a:gridCol w="745724"/>
                <a:gridCol w="745724"/>
                <a:gridCol w="745724"/>
              </a:tblGrid>
              <a:tr h="747605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DOM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SEG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TER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QUA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QUI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SEX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SAB</a:t>
                      </a:r>
                      <a:endParaRPr lang="pt-BR" dirty="0"/>
                    </a:p>
                  </a:txBody>
                  <a:tcPr/>
                </a:tc>
              </a:tr>
              <a:tr h="919473"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endParaRPr lang="pt-BR" dirty="0"/>
                    </a:p>
                  </a:txBody>
                  <a:tcPr/>
                </a:tc>
              </a:tr>
              <a:tr h="919473"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endParaRPr lang="pt-BR" dirty="0"/>
                    </a:p>
                  </a:txBody>
                  <a:tcPr/>
                </a:tc>
              </a:tr>
              <a:tr h="919473"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endParaRPr lang="pt-BR" dirty="0"/>
                    </a:p>
                  </a:txBody>
                  <a:tcPr/>
                </a:tc>
              </a:tr>
              <a:tr h="919473"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endParaRPr lang="pt-BR" dirty="0"/>
                    </a:p>
                  </a:txBody>
                  <a:tcPr/>
                </a:tc>
              </a:tr>
              <a:tr h="919473"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CaixaDeTexto 6"/>
          <p:cNvSpPr txBox="1"/>
          <p:nvPr/>
        </p:nvSpPr>
        <p:spPr>
          <a:xfrm>
            <a:off x="2483768" y="272842"/>
            <a:ext cx="504055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9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itannic Bold" panose="020B0903060703020204" pitchFamily="34" charset="0"/>
              </a:rPr>
              <a:t>Calendário Solidário</a:t>
            </a:r>
            <a:endParaRPr lang="pt-BR" sz="39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itannic Bold" panose="020B0903060703020204" pitchFamily="34" charset="0"/>
            </a:endParaRPr>
          </a:p>
        </p:txBody>
      </p:sp>
      <p:sp>
        <p:nvSpPr>
          <p:cNvPr id="9" name="CaixaDeTexto 8"/>
          <p:cNvSpPr txBox="1"/>
          <p:nvPr/>
        </p:nvSpPr>
        <p:spPr>
          <a:xfrm>
            <a:off x="5316574" y="1196752"/>
            <a:ext cx="371992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dirty="0" smtClean="0">
                <a:solidFill>
                  <a:schemeClr val="tx2"/>
                </a:solidFill>
                <a:latin typeface="Britannic Bold" panose="020B0903060703020204" pitchFamily="34" charset="0"/>
              </a:rPr>
              <a:t>FEVEREIRO</a:t>
            </a:r>
            <a:endParaRPr lang="pt-BR" sz="2800" dirty="0">
              <a:solidFill>
                <a:schemeClr val="tx2"/>
              </a:solidFill>
              <a:latin typeface="Britannic Bold" panose="020B0903060703020204" pitchFamily="34" charset="0"/>
            </a:endParaRPr>
          </a:p>
        </p:txBody>
      </p:sp>
      <p:pic>
        <p:nvPicPr>
          <p:cNvPr id="11" name="Imagem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84851" y="6502295"/>
            <a:ext cx="319198" cy="311869"/>
          </a:xfrm>
          <a:prstGeom prst="rect">
            <a:avLst/>
          </a:prstGeom>
        </p:spPr>
      </p:pic>
      <p:sp>
        <p:nvSpPr>
          <p:cNvPr id="12" name="CaixaDeTexto 11"/>
          <p:cNvSpPr txBox="1"/>
          <p:nvPr/>
        </p:nvSpPr>
        <p:spPr>
          <a:xfrm>
            <a:off x="5436096" y="3421449"/>
            <a:ext cx="350835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Espaço destinado à mensagem motivacional e ao desenho da dupla ou trio.</a:t>
            </a:r>
            <a:endParaRPr lang="pt-BR" sz="20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4" name="Retângulo 13"/>
          <p:cNvSpPr/>
          <p:nvPr/>
        </p:nvSpPr>
        <p:spPr>
          <a:xfrm>
            <a:off x="5316574" y="1844824"/>
            <a:ext cx="3719922" cy="453650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5" name="Retângulo 14"/>
          <p:cNvSpPr/>
          <p:nvPr/>
        </p:nvSpPr>
        <p:spPr>
          <a:xfrm>
            <a:off x="8028384" y="72008"/>
            <a:ext cx="1008112" cy="90872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6" name="CaixaDeTexto 15"/>
          <p:cNvSpPr txBox="1"/>
          <p:nvPr/>
        </p:nvSpPr>
        <p:spPr>
          <a:xfrm>
            <a:off x="8048422" y="188640"/>
            <a:ext cx="9160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Logo da Escola</a:t>
            </a:r>
            <a:endParaRPr lang="pt-BR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" name="CaixaDeTexto 12"/>
          <p:cNvSpPr txBox="1"/>
          <p:nvPr/>
        </p:nvSpPr>
        <p:spPr>
          <a:xfrm>
            <a:off x="107503" y="6453336"/>
            <a:ext cx="8496945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5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itannic Bold" panose="020B0903060703020204" pitchFamily="34" charset="0"/>
              </a:rPr>
              <a:t>Projeto realizado pelos alunos da turma ___, do Colégio ____. / ____ (Ano do Calendário)</a:t>
            </a:r>
            <a:endParaRPr lang="pt-BR" sz="15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itannic Bold" panose="020B09030607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9466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3839"/>
          <a:stretch/>
        </p:blipFill>
        <p:spPr>
          <a:xfrm>
            <a:off x="0" y="0"/>
            <a:ext cx="9143999" cy="1108364"/>
          </a:xfrm>
          <a:prstGeom prst="rect">
            <a:avLst/>
          </a:prstGeom>
        </p:spPr>
      </p:pic>
      <p:pic>
        <p:nvPicPr>
          <p:cNvPr id="5" name="Imagem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7576"/>
          <a:stretch/>
        </p:blipFill>
        <p:spPr>
          <a:xfrm>
            <a:off x="0" y="6453336"/>
            <a:ext cx="9143999" cy="409789"/>
          </a:xfrm>
          <a:prstGeom prst="rect">
            <a:avLst/>
          </a:prstGeom>
        </p:spPr>
      </p:pic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13912206"/>
              </p:ext>
            </p:extLst>
          </p:nvPr>
        </p:nvGraphicFramePr>
        <p:xfrm>
          <a:off x="3" y="1108365"/>
          <a:ext cx="5220068" cy="53449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45724"/>
                <a:gridCol w="745724"/>
                <a:gridCol w="745724"/>
                <a:gridCol w="745724"/>
                <a:gridCol w="745724"/>
                <a:gridCol w="745724"/>
                <a:gridCol w="745724"/>
              </a:tblGrid>
              <a:tr h="747605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DOM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SEG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TER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QUA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QUI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SEX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SAB</a:t>
                      </a:r>
                      <a:endParaRPr lang="pt-BR" dirty="0"/>
                    </a:p>
                  </a:txBody>
                  <a:tcPr/>
                </a:tc>
              </a:tr>
              <a:tr h="919473"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endParaRPr lang="pt-BR" dirty="0"/>
                    </a:p>
                  </a:txBody>
                  <a:tcPr/>
                </a:tc>
              </a:tr>
              <a:tr h="919473"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endParaRPr lang="pt-BR" dirty="0"/>
                    </a:p>
                  </a:txBody>
                  <a:tcPr/>
                </a:tc>
              </a:tr>
              <a:tr h="919473"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endParaRPr lang="pt-BR" dirty="0"/>
                    </a:p>
                  </a:txBody>
                  <a:tcPr/>
                </a:tc>
              </a:tr>
              <a:tr h="919473"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endParaRPr lang="pt-BR" dirty="0"/>
                    </a:p>
                  </a:txBody>
                  <a:tcPr/>
                </a:tc>
              </a:tr>
              <a:tr h="919473"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CaixaDeTexto 6"/>
          <p:cNvSpPr txBox="1"/>
          <p:nvPr/>
        </p:nvSpPr>
        <p:spPr>
          <a:xfrm>
            <a:off x="2483768" y="272842"/>
            <a:ext cx="504055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9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itannic Bold" panose="020B0903060703020204" pitchFamily="34" charset="0"/>
              </a:rPr>
              <a:t>Calendário Solidário</a:t>
            </a:r>
            <a:endParaRPr lang="pt-BR" sz="39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itannic Bold" panose="020B0903060703020204" pitchFamily="34" charset="0"/>
            </a:endParaRPr>
          </a:p>
        </p:txBody>
      </p:sp>
      <p:sp>
        <p:nvSpPr>
          <p:cNvPr id="9" name="CaixaDeTexto 8"/>
          <p:cNvSpPr txBox="1"/>
          <p:nvPr/>
        </p:nvSpPr>
        <p:spPr>
          <a:xfrm>
            <a:off x="5316574" y="1196752"/>
            <a:ext cx="371992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dirty="0" smtClean="0">
                <a:solidFill>
                  <a:schemeClr val="tx2"/>
                </a:solidFill>
                <a:latin typeface="Britannic Bold" panose="020B0903060703020204" pitchFamily="34" charset="0"/>
              </a:rPr>
              <a:t>MARÇO</a:t>
            </a:r>
            <a:endParaRPr lang="pt-BR" sz="2800" dirty="0">
              <a:solidFill>
                <a:schemeClr val="tx2"/>
              </a:solidFill>
              <a:latin typeface="Britannic Bold" panose="020B0903060703020204" pitchFamily="34" charset="0"/>
            </a:endParaRPr>
          </a:p>
        </p:txBody>
      </p:sp>
      <p:pic>
        <p:nvPicPr>
          <p:cNvPr id="11" name="Imagem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84851" y="6502295"/>
            <a:ext cx="319198" cy="311869"/>
          </a:xfrm>
          <a:prstGeom prst="rect">
            <a:avLst/>
          </a:prstGeom>
        </p:spPr>
      </p:pic>
      <p:sp>
        <p:nvSpPr>
          <p:cNvPr id="12" name="CaixaDeTexto 11"/>
          <p:cNvSpPr txBox="1"/>
          <p:nvPr/>
        </p:nvSpPr>
        <p:spPr>
          <a:xfrm>
            <a:off x="5436096" y="3421449"/>
            <a:ext cx="350835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Espaço destinado à mensagem motivacional e ao desenho da dupla ou trio.</a:t>
            </a:r>
            <a:endParaRPr lang="pt-BR" sz="20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4" name="Retângulo 13"/>
          <p:cNvSpPr/>
          <p:nvPr/>
        </p:nvSpPr>
        <p:spPr>
          <a:xfrm>
            <a:off x="5316574" y="1844824"/>
            <a:ext cx="3719922" cy="453650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5" name="Retângulo 14"/>
          <p:cNvSpPr/>
          <p:nvPr/>
        </p:nvSpPr>
        <p:spPr>
          <a:xfrm>
            <a:off x="8028384" y="72008"/>
            <a:ext cx="1008112" cy="90872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6" name="CaixaDeTexto 15"/>
          <p:cNvSpPr txBox="1"/>
          <p:nvPr/>
        </p:nvSpPr>
        <p:spPr>
          <a:xfrm>
            <a:off x="8048422" y="188640"/>
            <a:ext cx="9160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Logo da Escola</a:t>
            </a:r>
            <a:endParaRPr lang="pt-BR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" name="CaixaDeTexto 12"/>
          <p:cNvSpPr txBox="1"/>
          <p:nvPr/>
        </p:nvSpPr>
        <p:spPr>
          <a:xfrm>
            <a:off x="107503" y="6453336"/>
            <a:ext cx="8496945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5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itannic Bold" panose="020B0903060703020204" pitchFamily="34" charset="0"/>
              </a:rPr>
              <a:t>Projeto realizado pelos alunos da turma ___, do Colégio ____. / ____ (Ano do Calendário)</a:t>
            </a:r>
            <a:endParaRPr lang="pt-BR" sz="15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itannic Bold" panose="020B09030607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7111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3839"/>
          <a:stretch/>
        </p:blipFill>
        <p:spPr>
          <a:xfrm>
            <a:off x="0" y="0"/>
            <a:ext cx="9143999" cy="1108364"/>
          </a:xfrm>
          <a:prstGeom prst="rect">
            <a:avLst/>
          </a:prstGeom>
        </p:spPr>
      </p:pic>
      <p:pic>
        <p:nvPicPr>
          <p:cNvPr id="5" name="Imagem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7576"/>
          <a:stretch/>
        </p:blipFill>
        <p:spPr>
          <a:xfrm>
            <a:off x="0" y="6453336"/>
            <a:ext cx="9143999" cy="409789"/>
          </a:xfrm>
          <a:prstGeom prst="rect">
            <a:avLst/>
          </a:prstGeom>
        </p:spPr>
      </p:pic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30220815"/>
              </p:ext>
            </p:extLst>
          </p:nvPr>
        </p:nvGraphicFramePr>
        <p:xfrm>
          <a:off x="3" y="1108365"/>
          <a:ext cx="5220068" cy="53449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45724"/>
                <a:gridCol w="745724"/>
                <a:gridCol w="745724"/>
                <a:gridCol w="745724"/>
                <a:gridCol w="745724"/>
                <a:gridCol w="745724"/>
                <a:gridCol w="745724"/>
              </a:tblGrid>
              <a:tr h="747605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DOM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SEG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TER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QUA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QUI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SEX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SAB</a:t>
                      </a:r>
                      <a:endParaRPr lang="pt-BR" dirty="0"/>
                    </a:p>
                  </a:txBody>
                  <a:tcPr/>
                </a:tc>
              </a:tr>
              <a:tr h="919473"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endParaRPr lang="pt-BR" dirty="0"/>
                    </a:p>
                  </a:txBody>
                  <a:tcPr/>
                </a:tc>
              </a:tr>
              <a:tr h="919473"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endParaRPr lang="pt-BR" dirty="0"/>
                    </a:p>
                  </a:txBody>
                  <a:tcPr/>
                </a:tc>
              </a:tr>
              <a:tr h="919473"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endParaRPr lang="pt-BR" dirty="0"/>
                    </a:p>
                  </a:txBody>
                  <a:tcPr/>
                </a:tc>
              </a:tr>
              <a:tr h="919473"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endParaRPr lang="pt-BR" dirty="0"/>
                    </a:p>
                  </a:txBody>
                  <a:tcPr/>
                </a:tc>
              </a:tr>
              <a:tr h="919473"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CaixaDeTexto 6"/>
          <p:cNvSpPr txBox="1"/>
          <p:nvPr/>
        </p:nvSpPr>
        <p:spPr>
          <a:xfrm>
            <a:off x="2483768" y="272842"/>
            <a:ext cx="504055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9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itannic Bold" panose="020B0903060703020204" pitchFamily="34" charset="0"/>
              </a:rPr>
              <a:t>Calendário Solidário</a:t>
            </a:r>
            <a:endParaRPr lang="pt-BR" sz="39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itannic Bold" panose="020B0903060703020204" pitchFamily="34" charset="0"/>
            </a:endParaRPr>
          </a:p>
        </p:txBody>
      </p:sp>
      <p:sp>
        <p:nvSpPr>
          <p:cNvPr id="9" name="CaixaDeTexto 8"/>
          <p:cNvSpPr txBox="1"/>
          <p:nvPr/>
        </p:nvSpPr>
        <p:spPr>
          <a:xfrm>
            <a:off x="5316574" y="1196752"/>
            <a:ext cx="371992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dirty="0" smtClean="0">
                <a:solidFill>
                  <a:schemeClr val="tx2"/>
                </a:solidFill>
                <a:latin typeface="Britannic Bold" panose="020B0903060703020204" pitchFamily="34" charset="0"/>
              </a:rPr>
              <a:t>ABRIL</a:t>
            </a:r>
            <a:endParaRPr lang="pt-BR" sz="2800" dirty="0">
              <a:solidFill>
                <a:schemeClr val="tx2"/>
              </a:solidFill>
              <a:latin typeface="Britannic Bold" panose="020B0903060703020204" pitchFamily="34" charset="0"/>
            </a:endParaRPr>
          </a:p>
        </p:txBody>
      </p:sp>
      <p:pic>
        <p:nvPicPr>
          <p:cNvPr id="11" name="Imagem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84851" y="6502295"/>
            <a:ext cx="319198" cy="311869"/>
          </a:xfrm>
          <a:prstGeom prst="rect">
            <a:avLst/>
          </a:prstGeom>
        </p:spPr>
      </p:pic>
      <p:sp>
        <p:nvSpPr>
          <p:cNvPr id="12" name="CaixaDeTexto 11"/>
          <p:cNvSpPr txBox="1"/>
          <p:nvPr/>
        </p:nvSpPr>
        <p:spPr>
          <a:xfrm>
            <a:off x="5436096" y="3421449"/>
            <a:ext cx="350835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Espaço destinado à mensagem motivacional e ao desenho da dupla ou trio.</a:t>
            </a:r>
            <a:endParaRPr lang="pt-BR" sz="20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4" name="Retângulo 13"/>
          <p:cNvSpPr/>
          <p:nvPr/>
        </p:nvSpPr>
        <p:spPr>
          <a:xfrm>
            <a:off x="5316574" y="1844824"/>
            <a:ext cx="3719922" cy="453650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5" name="Retângulo 14"/>
          <p:cNvSpPr/>
          <p:nvPr/>
        </p:nvSpPr>
        <p:spPr>
          <a:xfrm>
            <a:off x="8028384" y="72008"/>
            <a:ext cx="1008112" cy="90872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6" name="CaixaDeTexto 15"/>
          <p:cNvSpPr txBox="1"/>
          <p:nvPr/>
        </p:nvSpPr>
        <p:spPr>
          <a:xfrm>
            <a:off x="8048422" y="188640"/>
            <a:ext cx="9160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Logo da Escola</a:t>
            </a:r>
            <a:endParaRPr lang="pt-BR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" name="CaixaDeTexto 12"/>
          <p:cNvSpPr txBox="1"/>
          <p:nvPr/>
        </p:nvSpPr>
        <p:spPr>
          <a:xfrm>
            <a:off x="107503" y="6453336"/>
            <a:ext cx="8496945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5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itannic Bold" panose="020B0903060703020204" pitchFamily="34" charset="0"/>
              </a:rPr>
              <a:t>Projeto realizado pelos alunos da turma ___, do Colégio ____. / ____ (Ano do Calendário)</a:t>
            </a:r>
            <a:endParaRPr lang="pt-BR" sz="15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itannic Bold" panose="020B09030607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8378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3839"/>
          <a:stretch/>
        </p:blipFill>
        <p:spPr>
          <a:xfrm>
            <a:off x="0" y="0"/>
            <a:ext cx="9143999" cy="1108364"/>
          </a:xfrm>
          <a:prstGeom prst="rect">
            <a:avLst/>
          </a:prstGeom>
        </p:spPr>
      </p:pic>
      <p:pic>
        <p:nvPicPr>
          <p:cNvPr id="5" name="Imagem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7576"/>
          <a:stretch/>
        </p:blipFill>
        <p:spPr>
          <a:xfrm>
            <a:off x="0" y="6453336"/>
            <a:ext cx="9143999" cy="409789"/>
          </a:xfrm>
          <a:prstGeom prst="rect">
            <a:avLst/>
          </a:prstGeom>
        </p:spPr>
      </p:pic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40669846"/>
              </p:ext>
            </p:extLst>
          </p:nvPr>
        </p:nvGraphicFramePr>
        <p:xfrm>
          <a:off x="3" y="1108365"/>
          <a:ext cx="5220068" cy="53449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45724"/>
                <a:gridCol w="745724"/>
                <a:gridCol w="745724"/>
                <a:gridCol w="745724"/>
                <a:gridCol w="745724"/>
                <a:gridCol w="745724"/>
                <a:gridCol w="745724"/>
              </a:tblGrid>
              <a:tr h="747605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DOM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SEG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TER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QUA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QUI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SEX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SAB</a:t>
                      </a:r>
                      <a:endParaRPr lang="pt-BR" dirty="0"/>
                    </a:p>
                  </a:txBody>
                  <a:tcPr/>
                </a:tc>
              </a:tr>
              <a:tr h="919473"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endParaRPr lang="pt-BR" dirty="0"/>
                    </a:p>
                  </a:txBody>
                  <a:tcPr/>
                </a:tc>
              </a:tr>
              <a:tr h="919473"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endParaRPr lang="pt-BR" dirty="0"/>
                    </a:p>
                  </a:txBody>
                  <a:tcPr/>
                </a:tc>
              </a:tr>
              <a:tr h="919473"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endParaRPr lang="pt-BR" dirty="0"/>
                    </a:p>
                  </a:txBody>
                  <a:tcPr/>
                </a:tc>
              </a:tr>
              <a:tr h="919473"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endParaRPr lang="pt-BR" dirty="0"/>
                    </a:p>
                  </a:txBody>
                  <a:tcPr/>
                </a:tc>
              </a:tr>
              <a:tr h="919473"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CaixaDeTexto 6"/>
          <p:cNvSpPr txBox="1"/>
          <p:nvPr/>
        </p:nvSpPr>
        <p:spPr>
          <a:xfrm>
            <a:off x="2483768" y="272842"/>
            <a:ext cx="504055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9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itannic Bold" panose="020B0903060703020204" pitchFamily="34" charset="0"/>
              </a:rPr>
              <a:t>Calendário Solidário</a:t>
            </a:r>
            <a:endParaRPr lang="pt-BR" sz="39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itannic Bold" panose="020B0903060703020204" pitchFamily="34" charset="0"/>
            </a:endParaRPr>
          </a:p>
        </p:txBody>
      </p:sp>
      <p:sp>
        <p:nvSpPr>
          <p:cNvPr id="9" name="CaixaDeTexto 8"/>
          <p:cNvSpPr txBox="1"/>
          <p:nvPr/>
        </p:nvSpPr>
        <p:spPr>
          <a:xfrm>
            <a:off x="5316574" y="1196752"/>
            <a:ext cx="371992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dirty="0" smtClean="0">
                <a:solidFill>
                  <a:schemeClr val="tx2"/>
                </a:solidFill>
                <a:latin typeface="Britannic Bold" panose="020B0903060703020204" pitchFamily="34" charset="0"/>
              </a:rPr>
              <a:t>MAIO</a:t>
            </a:r>
            <a:endParaRPr lang="pt-BR" sz="2800" dirty="0">
              <a:solidFill>
                <a:schemeClr val="tx2"/>
              </a:solidFill>
              <a:latin typeface="Britannic Bold" panose="020B0903060703020204" pitchFamily="34" charset="0"/>
            </a:endParaRPr>
          </a:p>
        </p:txBody>
      </p:sp>
      <p:pic>
        <p:nvPicPr>
          <p:cNvPr id="11" name="Imagem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84851" y="6502295"/>
            <a:ext cx="319198" cy="311869"/>
          </a:xfrm>
          <a:prstGeom prst="rect">
            <a:avLst/>
          </a:prstGeom>
        </p:spPr>
      </p:pic>
      <p:sp>
        <p:nvSpPr>
          <p:cNvPr id="12" name="CaixaDeTexto 11"/>
          <p:cNvSpPr txBox="1"/>
          <p:nvPr/>
        </p:nvSpPr>
        <p:spPr>
          <a:xfrm>
            <a:off x="5436096" y="3421449"/>
            <a:ext cx="350835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Espaço destinado à mensagem motivacional e ao desenho da dupla ou trio.</a:t>
            </a:r>
            <a:endParaRPr lang="pt-BR" sz="20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4" name="Retângulo 13"/>
          <p:cNvSpPr/>
          <p:nvPr/>
        </p:nvSpPr>
        <p:spPr>
          <a:xfrm>
            <a:off x="5316574" y="1844824"/>
            <a:ext cx="3719922" cy="453650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5" name="Retângulo 14"/>
          <p:cNvSpPr/>
          <p:nvPr/>
        </p:nvSpPr>
        <p:spPr>
          <a:xfrm>
            <a:off x="8028384" y="72008"/>
            <a:ext cx="1008112" cy="90872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6" name="CaixaDeTexto 15"/>
          <p:cNvSpPr txBox="1"/>
          <p:nvPr/>
        </p:nvSpPr>
        <p:spPr>
          <a:xfrm>
            <a:off x="8048422" y="188640"/>
            <a:ext cx="9160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Logo da Escola</a:t>
            </a:r>
            <a:endParaRPr lang="pt-BR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" name="CaixaDeTexto 12"/>
          <p:cNvSpPr txBox="1"/>
          <p:nvPr/>
        </p:nvSpPr>
        <p:spPr>
          <a:xfrm>
            <a:off x="107503" y="6453336"/>
            <a:ext cx="8496945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5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itannic Bold" panose="020B0903060703020204" pitchFamily="34" charset="0"/>
              </a:rPr>
              <a:t>Projeto realizado pelos alunos da turma ___, do Colégio ____. / ____ (Ano do Calendário)</a:t>
            </a:r>
            <a:endParaRPr lang="pt-BR" sz="15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itannic Bold" panose="020B09030607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7306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3839"/>
          <a:stretch/>
        </p:blipFill>
        <p:spPr>
          <a:xfrm>
            <a:off x="0" y="0"/>
            <a:ext cx="9143999" cy="1108364"/>
          </a:xfrm>
          <a:prstGeom prst="rect">
            <a:avLst/>
          </a:prstGeom>
        </p:spPr>
      </p:pic>
      <p:pic>
        <p:nvPicPr>
          <p:cNvPr id="5" name="Imagem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7576"/>
          <a:stretch/>
        </p:blipFill>
        <p:spPr>
          <a:xfrm>
            <a:off x="0" y="6453336"/>
            <a:ext cx="9143999" cy="409789"/>
          </a:xfrm>
          <a:prstGeom prst="rect">
            <a:avLst/>
          </a:prstGeom>
        </p:spPr>
      </p:pic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9843229"/>
              </p:ext>
            </p:extLst>
          </p:nvPr>
        </p:nvGraphicFramePr>
        <p:xfrm>
          <a:off x="3" y="1108365"/>
          <a:ext cx="5220068" cy="53449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45724"/>
                <a:gridCol w="745724"/>
                <a:gridCol w="745724"/>
                <a:gridCol w="745724"/>
                <a:gridCol w="745724"/>
                <a:gridCol w="745724"/>
                <a:gridCol w="745724"/>
              </a:tblGrid>
              <a:tr h="747605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DOM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SEG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TER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QUA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QUI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SEX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SAB</a:t>
                      </a:r>
                      <a:endParaRPr lang="pt-BR" dirty="0"/>
                    </a:p>
                  </a:txBody>
                  <a:tcPr/>
                </a:tc>
              </a:tr>
              <a:tr h="919473"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endParaRPr lang="pt-BR" dirty="0"/>
                    </a:p>
                  </a:txBody>
                  <a:tcPr/>
                </a:tc>
              </a:tr>
              <a:tr h="919473"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endParaRPr lang="pt-BR" dirty="0"/>
                    </a:p>
                  </a:txBody>
                  <a:tcPr/>
                </a:tc>
              </a:tr>
              <a:tr h="919473"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endParaRPr lang="pt-BR" dirty="0"/>
                    </a:p>
                  </a:txBody>
                  <a:tcPr/>
                </a:tc>
              </a:tr>
              <a:tr h="919473"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endParaRPr lang="pt-BR" dirty="0"/>
                    </a:p>
                  </a:txBody>
                  <a:tcPr/>
                </a:tc>
              </a:tr>
              <a:tr h="919473"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CaixaDeTexto 6"/>
          <p:cNvSpPr txBox="1"/>
          <p:nvPr/>
        </p:nvSpPr>
        <p:spPr>
          <a:xfrm>
            <a:off x="2483768" y="272842"/>
            <a:ext cx="504055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9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itannic Bold" panose="020B0903060703020204" pitchFamily="34" charset="0"/>
              </a:rPr>
              <a:t>Calendário Solidário</a:t>
            </a:r>
            <a:endParaRPr lang="pt-BR" sz="39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itannic Bold" panose="020B0903060703020204" pitchFamily="34" charset="0"/>
            </a:endParaRPr>
          </a:p>
        </p:txBody>
      </p:sp>
      <p:sp>
        <p:nvSpPr>
          <p:cNvPr id="9" name="CaixaDeTexto 8"/>
          <p:cNvSpPr txBox="1"/>
          <p:nvPr/>
        </p:nvSpPr>
        <p:spPr>
          <a:xfrm>
            <a:off x="5316574" y="1196752"/>
            <a:ext cx="371992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dirty="0" smtClean="0">
                <a:solidFill>
                  <a:schemeClr val="tx2"/>
                </a:solidFill>
                <a:latin typeface="Britannic Bold" panose="020B0903060703020204" pitchFamily="34" charset="0"/>
              </a:rPr>
              <a:t>JUNHO</a:t>
            </a:r>
            <a:endParaRPr lang="pt-BR" sz="2800" dirty="0">
              <a:solidFill>
                <a:schemeClr val="tx2"/>
              </a:solidFill>
              <a:latin typeface="Britannic Bold" panose="020B0903060703020204" pitchFamily="34" charset="0"/>
            </a:endParaRPr>
          </a:p>
        </p:txBody>
      </p:sp>
      <p:pic>
        <p:nvPicPr>
          <p:cNvPr id="11" name="Imagem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84851" y="6502295"/>
            <a:ext cx="319198" cy="311869"/>
          </a:xfrm>
          <a:prstGeom prst="rect">
            <a:avLst/>
          </a:prstGeom>
        </p:spPr>
      </p:pic>
      <p:sp>
        <p:nvSpPr>
          <p:cNvPr id="12" name="CaixaDeTexto 11"/>
          <p:cNvSpPr txBox="1"/>
          <p:nvPr/>
        </p:nvSpPr>
        <p:spPr>
          <a:xfrm>
            <a:off x="5436096" y="3421449"/>
            <a:ext cx="350835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Espaço destinado à mensagem motivacional e ao desenho da dupla ou trio.</a:t>
            </a:r>
            <a:endParaRPr lang="pt-BR" sz="20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4" name="Retângulo 13"/>
          <p:cNvSpPr/>
          <p:nvPr/>
        </p:nvSpPr>
        <p:spPr>
          <a:xfrm>
            <a:off x="5316574" y="1844824"/>
            <a:ext cx="3719922" cy="453650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5" name="Retângulo 14"/>
          <p:cNvSpPr/>
          <p:nvPr/>
        </p:nvSpPr>
        <p:spPr>
          <a:xfrm>
            <a:off x="8028384" y="72008"/>
            <a:ext cx="1008112" cy="90872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6" name="CaixaDeTexto 15"/>
          <p:cNvSpPr txBox="1"/>
          <p:nvPr/>
        </p:nvSpPr>
        <p:spPr>
          <a:xfrm>
            <a:off x="8048422" y="188640"/>
            <a:ext cx="9160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Logo da Escola</a:t>
            </a:r>
            <a:endParaRPr lang="pt-BR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" name="CaixaDeTexto 12"/>
          <p:cNvSpPr txBox="1"/>
          <p:nvPr/>
        </p:nvSpPr>
        <p:spPr>
          <a:xfrm>
            <a:off x="107503" y="6453336"/>
            <a:ext cx="8496945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5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itannic Bold" panose="020B0903060703020204" pitchFamily="34" charset="0"/>
              </a:rPr>
              <a:t>Projeto realizado pelos alunos da turma ___, do Colégio ____. / ____ (Ano do Calendário)</a:t>
            </a:r>
            <a:endParaRPr lang="pt-BR" sz="15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itannic Bold" panose="020B09030607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5795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3839"/>
          <a:stretch/>
        </p:blipFill>
        <p:spPr>
          <a:xfrm>
            <a:off x="0" y="0"/>
            <a:ext cx="9143999" cy="1108364"/>
          </a:xfrm>
          <a:prstGeom prst="rect">
            <a:avLst/>
          </a:prstGeom>
        </p:spPr>
      </p:pic>
      <p:pic>
        <p:nvPicPr>
          <p:cNvPr id="5" name="Imagem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7576"/>
          <a:stretch/>
        </p:blipFill>
        <p:spPr>
          <a:xfrm>
            <a:off x="0" y="6453336"/>
            <a:ext cx="9143999" cy="409789"/>
          </a:xfrm>
          <a:prstGeom prst="rect">
            <a:avLst/>
          </a:prstGeom>
        </p:spPr>
      </p:pic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79794825"/>
              </p:ext>
            </p:extLst>
          </p:nvPr>
        </p:nvGraphicFramePr>
        <p:xfrm>
          <a:off x="3" y="1108365"/>
          <a:ext cx="5220068" cy="53449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45724"/>
                <a:gridCol w="745724"/>
                <a:gridCol w="745724"/>
                <a:gridCol w="745724"/>
                <a:gridCol w="745724"/>
                <a:gridCol w="745724"/>
                <a:gridCol w="745724"/>
              </a:tblGrid>
              <a:tr h="747605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DOM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SEG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TER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QUA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QUI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SEX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SAB</a:t>
                      </a:r>
                      <a:endParaRPr lang="pt-BR" dirty="0"/>
                    </a:p>
                  </a:txBody>
                  <a:tcPr/>
                </a:tc>
              </a:tr>
              <a:tr h="919473"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endParaRPr lang="pt-BR" dirty="0"/>
                    </a:p>
                  </a:txBody>
                  <a:tcPr/>
                </a:tc>
              </a:tr>
              <a:tr h="919473"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endParaRPr lang="pt-BR" dirty="0"/>
                    </a:p>
                  </a:txBody>
                  <a:tcPr/>
                </a:tc>
              </a:tr>
              <a:tr h="919473"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endParaRPr lang="pt-BR" dirty="0"/>
                    </a:p>
                  </a:txBody>
                  <a:tcPr/>
                </a:tc>
              </a:tr>
              <a:tr h="919473"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endParaRPr lang="pt-BR" dirty="0"/>
                    </a:p>
                  </a:txBody>
                  <a:tcPr/>
                </a:tc>
              </a:tr>
              <a:tr h="919473"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CaixaDeTexto 6"/>
          <p:cNvSpPr txBox="1"/>
          <p:nvPr/>
        </p:nvSpPr>
        <p:spPr>
          <a:xfrm>
            <a:off x="2483768" y="272842"/>
            <a:ext cx="504055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9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itannic Bold" panose="020B0903060703020204" pitchFamily="34" charset="0"/>
              </a:rPr>
              <a:t>Calendário Solidário</a:t>
            </a:r>
            <a:endParaRPr lang="pt-BR" sz="39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itannic Bold" panose="020B0903060703020204" pitchFamily="34" charset="0"/>
            </a:endParaRPr>
          </a:p>
        </p:txBody>
      </p:sp>
      <p:sp>
        <p:nvSpPr>
          <p:cNvPr id="9" name="CaixaDeTexto 8"/>
          <p:cNvSpPr txBox="1"/>
          <p:nvPr/>
        </p:nvSpPr>
        <p:spPr>
          <a:xfrm>
            <a:off x="5316574" y="1196752"/>
            <a:ext cx="371992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dirty="0" smtClean="0">
                <a:solidFill>
                  <a:schemeClr val="tx2"/>
                </a:solidFill>
                <a:latin typeface="Britannic Bold" panose="020B0903060703020204" pitchFamily="34" charset="0"/>
              </a:rPr>
              <a:t>JULHO</a:t>
            </a:r>
            <a:endParaRPr lang="pt-BR" sz="2800" dirty="0">
              <a:solidFill>
                <a:schemeClr val="tx2"/>
              </a:solidFill>
              <a:latin typeface="Britannic Bold" panose="020B0903060703020204" pitchFamily="34" charset="0"/>
            </a:endParaRPr>
          </a:p>
        </p:txBody>
      </p:sp>
      <p:pic>
        <p:nvPicPr>
          <p:cNvPr id="11" name="Imagem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84851" y="6502295"/>
            <a:ext cx="319198" cy="311869"/>
          </a:xfrm>
          <a:prstGeom prst="rect">
            <a:avLst/>
          </a:prstGeom>
        </p:spPr>
      </p:pic>
      <p:sp>
        <p:nvSpPr>
          <p:cNvPr id="12" name="CaixaDeTexto 11"/>
          <p:cNvSpPr txBox="1"/>
          <p:nvPr/>
        </p:nvSpPr>
        <p:spPr>
          <a:xfrm>
            <a:off x="5436096" y="3421449"/>
            <a:ext cx="350835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Espaço destinado à mensagem motivacional e ao desenho da dupla ou trio.</a:t>
            </a:r>
            <a:endParaRPr lang="pt-BR" sz="20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4" name="Retângulo 13"/>
          <p:cNvSpPr/>
          <p:nvPr/>
        </p:nvSpPr>
        <p:spPr>
          <a:xfrm>
            <a:off x="5316574" y="1844824"/>
            <a:ext cx="3719922" cy="453650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5" name="Retângulo 14"/>
          <p:cNvSpPr/>
          <p:nvPr/>
        </p:nvSpPr>
        <p:spPr>
          <a:xfrm>
            <a:off x="8028384" y="72008"/>
            <a:ext cx="1008112" cy="90872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6" name="CaixaDeTexto 15"/>
          <p:cNvSpPr txBox="1"/>
          <p:nvPr/>
        </p:nvSpPr>
        <p:spPr>
          <a:xfrm>
            <a:off x="8048422" y="188640"/>
            <a:ext cx="9160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Logo da Escola</a:t>
            </a:r>
            <a:endParaRPr lang="pt-BR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" name="CaixaDeTexto 12"/>
          <p:cNvSpPr txBox="1"/>
          <p:nvPr/>
        </p:nvSpPr>
        <p:spPr>
          <a:xfrm>
            <a:off x="107503" y="6453336"/>
            <a:ext cx="8496945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5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itannic Bold" panose="020B0903060703020204" pitchFamily="34" charset="0"/>
              </a:rPr>
              <a:t>Projeto realizado pelos alunos da turma ___, do Colégio ____. / ____ (Ano do Calendário)</a:t>
            </a:r>
            <a:endParaRPr lang="pt-BR" sz="15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itannic Bold" panose="020B09030607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1506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3839"/>
          <a:stretch/>
        </p:blipFill>
        <p:spPr>
          <a:xfrm>
            <a:off x="0" y="0"/>
            <a:ext cx="9143999" cy="1108364"/>
          </a:xfrm>
          <a:prstGeom prst="rect">
            <a:avLst/>
          </a:prstGeom>
        </p:spPr>
      </p:pic>
      <p:pic>
        <p:nvPicPr>
          <p:cNvPr id="5" name="Imagem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7576"/>
          <a:stretch/>
        </p:blipFill>
        <p:spPr>
          <a:xfrm>
            <a:off x="0" y="6453336"/>
            <a:ext cx="9143999" cy="409789"/>
          </a:xfrm>
          <a:prstGeom prst="rect">
            <a:avLst/>
          </a:prstGeom>
        </p:spPr>
      </p:pic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85659946"/>
              </p:ext>
            </p:extLst>
          </p:nvPr>
        </p:nvGraphicFramePr>
        <p:xfrm>
          <a:off x="3" y="1108365"/>
          <a:ext cx="5220068" cy="53449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45724"/>
                <a:gridCol w="745724"/>
                <a:gridCol w="745724"/>
                <a:gridCol w="745724"/>
                <a:gridCol w="745724"/>
                <a:gridCol w="745724"/>
                <a:gridCol w="745724"/>
              </a:tblGrid>
              <a:tr h="747605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DOM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SEG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TER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QUA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QUI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SEX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SAB</a:t>
                      </a:r>
                      <a:endParaRPr lang="pt-BR" dirty="0"/>
                    </a:p>
                  </a:txBody>
                  <a:tcPr/>
                </a:tc>
              </a:tr>
              <a:tr h="919473"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endParaRPr lang="pt-BR" dirty="0"/>
                    </a:p>
                  </a:txBody>
                  <a:tcPr/>
                </a:tc>
              </a:tr>
              <a:tr h="919473"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endParaRPr lang="pt-BR" dirty="0"/>
                    </a:p>
                  </a:txBody>
                  <a:tcPr/>
                </a:tc>
              </a:tr>
              <a:tr h="919473"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endParaRPr lang="pt-BR" dirty="0"/>
                    </a:p>
                  </a:txBody>
                  <a:tcPr/>
                </a:tc>
              </a:tr>
              <a:tr h="919473"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endParaRPr lang="pt-BR" dirty="0"/>
                    </a:p>
                  </a:txBody>
                  <a:tcPr/>
                </a:tc>
              </a:tr>
              <a:tr h="919473"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CaixaDeTexto 6"/>
          <p:cNvSpPr txBox="1"/>
          <p:nvPr/>
        </p:nvSpPr>
        <p:spPr>
          <a:xfrm>
            <a:off x="2483768" y="272842"/>
            <a:ext cx="504055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9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itannic Bold" panose="020B0903060703020204" pitchFamily="34" charset="0"/>
              </a:rPr>
              <a:t>Calendário Solidário</a:t>
            </a:r>
            <a:endParaRPr lang="pt-BR" sz="39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itannic Bold" panose="020B0903060703020204" pitchFamily="34" charset="0"/>
            </a:endParaRPr>
          </a:p>
        </p:txBody>
      </p:sp>
      <p:sp>
        <p:nvSpPr>
          <p:cNvPr id="9" name="CaixaDeTexto 8"/>
          <p:cNvSpPr txBox="1"/>
          <p:nvPr/>
        </p:nvSpPr>
        <p:spPr>
          <a:xfrm>
            <a:off x="5316574" y="1196752"/>
            <a:ext cx="371992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dirty="0" smtClean="0">
                <a:solidFill>
                  <a:schemeClr val="tx2"/>
                </a:solidFill>
                <a:latin typeface="Britannic Bold" panose="020B0903060703020204" pitchFamily="34" charset="0"/>
              </a:rPr>
              <a:t>AGOSTO</a:t>
            </a:r>
            <a:endParaRPr lang="pt-BR" sz="2800" dirty="0">
              <a:solidFill>
                <a:schemeClr val="tx2"/>
              </a:solidFill>
              <a:latin typeface="Britannic Bold" panose="020B0903060703020204" pitchFamily="34" charset="0"/>
            </a:endParaRPr>
          </a:p>
        </p:txBody>
      </p:sp>
      <p:pic>
        <p:nvPicPr>
          <p:cNvPr id="11" name="Imagem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84851" y="6502295"/>
            <a:ext cx="319198" cy="311869"/>
          </a:xfrm>
          <a:prstGeom prst="rect">
            <a:avLst/>
          </a:prstGeom>
        </p:spPr>
      </p:pic>
      <p:sp>
        <p:nvSpPr>
          <p:cNvPr id="12" name="CaixaDeTexto 11"/>
          <p:cNvSpPr txBox="1"/>
          <p:nvPr/>
        </p:nvSpPr>
        <p:spPr>
          <a:xfrm>
            <a:off x="5436096" y="3421449"/>
            <a:ext cx="350835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Espaço destinado à mensagem motivacional e ao desenho da dupla ou trio.</a:t>
            </a:r>
            <a:endParaRPr lang="pt-BR" sz="20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4" name="Retângulo 13"/>
          <p:cNvSpPr/>
          <p:nvPr/>
        </p:nvSpPr>
        <p:spPr>
          <a:xfrm>
            <a:off x="5316574" y="1844824"/>
            <a:ext cx="3719922" cy="453650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5" name="Retângulo 14"/>
          <p:cNvSpPr/>
          <p:nvPr/>
        </p:nvSpPr>
        <p:spPr>
          <a:xfrm>
            <a:off x="8028384" y="72008"/>
            <a:ext cx="1008112" cy="90872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6" name="CaixaDeTexto 15"/>
          <p:cNvSpPr txBox="1"/>
          <p:nvPr/>
        </p:nvSpPr>
        <p:spPr>
          <a:xfrm>
            <a:off x="8048422" y="188640"/>
            <a:ext cx="9160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Logo da Escola</a:t>
            </a:r>
            <a:endParaRPr lang="pt-BR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" name="CaixaDeTexto 12"/>
          <p:cNvSpPr txBox="1"/>
          <p:nvPr/>
        </p:nvSpPr>
        <p:spPr>
          <a:xfrm>
            <a:off x="107503" y="6453336"/>
            <a:ext cx="8496945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5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itannic Bold" panose="020B0903060703020204" pitchFamily="34" charset="0"/>
              </a:rPr>
              <a:t>Projeto realizado pelos alunos da turma ___, do Colégio ____. / ____ (Ano do Calendário)</a:t>
            </a:r>
            <a:endParaRPr lang="pt-BR" sz="15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itannic Bold" panose="020B09030607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5487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3839"/>
          <a:stretch/>
        </p:blipFill>
        <p:spPr>
          <a:xfrm>
            <a:off x="0" y="0"/>
            <a:ext cx="9143999" cy="1108364"/>
          </a:xfrm>
          <a:prstGeom prst="rect">
            <a:avLst/>
          </a:prstGeom>
        </p:spPr>
      </p:pic>
      <p:pic>
        <p:nvPicPr>
          <p:cNvPr id="5" name="Imagem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7576"/>
          <a:stretch/>
        </p:blipFill>
        <p:spPr>
          <a:xfrm>
            <a:off x="0" y="6453336"/>
            <a:ext cx="9143999" cy="409789"/>
          </a:xfrm>
          <a:prstGeom prst="rect">
            <a:avLst/>
          </a:prstGeom>
        </p:spPr>
      </p:pic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92737687"/>
              </p:ext>
            </p:extLst>
          </p:nvPr>
        </p:nvGraphicFramePr>
        <p:xfrm>
          <a:off x="3" y="1108365"/>
          <a:ext cx="5220068" cy="53449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45724"/>
                <a:gridCol w="745724"/>
                <a:gridCol w="745724"/>
                <a:gridCol w="745724"/>
                <a:gridCol w="745724"/>
                <a:gridCol w="745724"/>
                <a:gridCol w="745724"/>
              </a:tblGrid>
              <a:tr h="747605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DOM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SEG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TER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QUA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QUI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SEX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SAB</a:t>
                      </a:r>
                      <a:endParaRPr lang="pt-BR" dirty="0"/>
                    </a:p>
                  </a:txBody>
                  <a:tcPr/>
                </a:tc>
              </a:tr>
              <a:tr h="919473"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endParaRPr lang="pt-BR" dirty="0"/>
                    </a:p>
                  </a:txBody>
                  <a:tcPr/>
                </a:tc>
              </a:tr>
              <a:tr h="919473"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endParaRPr lang="pt-BR" dirty="0"/>
                    </a:p>
                  </a:txBody>
                  <a:tcPr/>
                </a:tc>
              </a:tr>
              <a:tr h="919473"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endParaRPr lang="pt-BR" dirty="0"/>
                    </a:p>
                  </a:txBody>
                  <a:tcPr/>
                </a:tc>
              </a:tr>
              <a:tr h="919473"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endParaRPr lang="pt-BR" dirty="0"/>
                    </a:p>
                  </a:txBody>
                  <a:tcPr/>
                </a:tc>
              </a:tr>
              <a:tr h="919473"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CaixaDeTexto 6"/>
          <p:cNvSpPr txBox="1"/>
          <p:nvPr/>
        </p:nvSpPr>
        <p:spPr>
          <a:xfrm>
            <a:off x="2483768" y="272842"/>
            <a:ext cx="504055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9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itannic Bold" panose="020B0903060703020204" pitchFamily="34" charset="0"/>
              </a:rPr>
              <a:t>Calendário Solidário</a:t>
            </a:r>
            <a:endParaRPr lang="pt-BR" sz="39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itannic Bold" panose="020B0903060703020204" pitchFamily="34" charset="0"/>
            </a:endParaRPr>
          </a:p>
        </p:txBody>
      </p:sp>
      <p:sp>
        <p:nvSpPr>
          <p:cNvPr id="9" name="CaixaDeTexto 8"/>
          <p:cNvSpPr txBox="1"/>
          <p:nvPr/>
        </p:nvSpPr>
        <p:spPr>
          <a:xfrm>
            <a:off x="5316574" y="1196752"/>
            <a:ext cx="371992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dirty="0" smtClean="0">
                <a:solidFill>
                  <a:schemeClr val="tx2"/>
                </a:solidFill>
                <a:latin typeface="Britannic Bold" panose="020B0903060703020204" pitchFamily="34" charset="0"/>
              </a:rPr>
              <a:t>SETEMBRO</a:t>
            </a:r>
            <a:endParaRPr lang="pt-BR" sz="2800" dirty="0">
              <a:solidFill>
                <a:schemeClr val="tx2"/>
              </a:solidFill>
              <a:latin typeface="Britannic Bold" panose="020B0903060703020204" pitchFamily="34" charset="0"/>
            </a:endParaRPr>
          </a:p>
        </p:txBody>
      </p:sp>
      <p:pic>
        <p:nvPicPr>
          <p:cNvPr id="11" name="Imagem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84851" y="6502295"/>
            <a:ext cx="319198" cy="311869"/>
          </a:xfrm>
          <a:prstGeom prst="rect">
            <a:avLst/>
          </a:prstGeom>
        </p:spPr>
      </p:pic>
      <p:sp>
        <p:nvSpPr>
          <p:cNvPr id="12" name="CaixaDeTexto 11"/>
          <p:cNvSpPr txBox="1"/>
          <p:nvPr/>
        </p:nvSpPr>
        <p:spPr>
          <a:xfrm>
            <a:off x="5436096" y="3421449"/>
            <a:ext cx="350835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Espaço destinado à mensagem motivacional e ao desenho da dupla ou trio.</a:t>
            </a:r>
            <a:endParaRPr lang="pt-BR" sz="20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4" name="Retângulo 13"/>
          <p:cNvSpPr/>
          <p:nvPr/>
        </p:nvSpPr>
        <p:spPr>
          <a:xfrm>
            <a:off x="5316574" y="1844824"/>
            <a:ext cx="3719922" cy="453650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5" name="Retângulo 14"/>
          <p:cNvSpPr/>
          <p:nvPr/>
        </p:nvSpPr>
        <p:spPr>
          <a:xfrm>
            <a:off x="8028384" y="72008"/>
            <a:ext cx="1008112" cy="90872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6" name="CaixaDeTexto 15"/>
          <p:cNvSpPr txBox="1"/>
          <p:nvPr/>
        </p:nvSpPr>
        <p:spPr>
          <a:xfrm>
            <a:off x="8048422" y="188640"/>
            <a:ext cx="9160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Logo da Escola</a:t>
            </a:r>
            <a:endParaRPr lang="pt-BR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" name="CaixaDeTexto 12"/>
          <p:cNvSpPr txBox="1"/>
          <p:nvPr/>
        </p:nvSpPr>
        <p:spPr>
          <a:xfrm>
            <a:off x="107503" y="6453336"/>
            <a:ext cx="8496945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5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itannic Bold" panose="020B0903060703020204" pitchFamily="34" charset="0"/>
              </a:rPr>
              <a:t>Projeto realizado pelos alunos da turma ___, do Colégio ____. / ____ (Ano do Calendário)</a:t>
            </a:r>
            <a:endParaRPr lang="pt-BR" sz="15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itannic Bold" panose="020B09030607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4488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86</TotalTime>
  <Words>516</Words>
  <Application>Microsoft Office PowerPoint</Application>
  <PresentationFormat>Apresentação na tela (4:3)</PresentationFormat>
  <Paragraphs>144</Paragraphs>
  <Slides>12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12</vt:i4>
      </vt:variant>
    </vt:vector>
  </HeadingPairs>
  <TitlesOfParts>
    <vt:vector size="13" baseType="lpstr"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Carmen</dc:creator>
  <cp:lastModifiedBy>Carmen</cp:lastModifiedBy>
  <cp:revision>7</cp:revision>
  <dcterms:created xsi:type="dcterms:W3CDTF">2020-05-15T21:33:16Z</dcterms:created>
  <dcterms:modified xsi:type="dcterms:W3CDTF">2020-05-15T23:00:11Z</dcterms:modified>
</cp:coreProperties>
</file>